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1" r:id="rId3"/>
    <p:sldId id="295" r:id="rId4"/>
    <p:sldId id="257" r:id="rId5"/>
    <p:sldId id="337" r:id="rId6"/>
    <p:sldId id="322" r:id="rId7"/>
    <p:sldId id="258" r:id="rId8"/>
    <p:sldId id="259" r:id="rId9"/>
    <p:sldId id="338" r:id="rId10"/>
    <p:sldId id="339" r:id="rId11"/>
    <p:sldId id="260" r:id="rId12"/>
    <p:sldId id="340" r:id="rId13"/>
    <p:sldId id="261" r:id="rId14"/>
    <p:sldId id="323" r:id="rId15"/>
    <p:sldId id="325" r:id="rId16"/>
    <p:sldId id="326" r:id="rId17"/>
    <p:sldId id="327" r:id="rId18"/>
    <p:sldId id="328" r:id="rId19"/>
    <p:sldId id="329" r:id="rId20"/>
    <p:sldId id="282" r:id="rId21"/>
    <p:sldId id="330" r:id="rId22"/>
    <p:sldId id="331" r:id="rId23"/>
    <p:sldId id="332" r:id="rId24"/>
    <p:sldId id="333" r:id="rId25"/>
    <p:sldId id="334" r:id="rId26"/>
    <p:sldId id="335" r:id="rId27"/>
    <p:sldId id="273" r:id="rId28"/>
    <p:sldId id="336" r:id="rId29"/>
    <p:sldId id="272" r:id="rId30"/>
    <p:sldId id="275" r:id="rId3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CC3300"/>
    <a:srgbClr val="3366FF"/>
    <a:srgbClr val="993300"/>
    <a:srgbClr val="996600"/>
    <a:srgbClr val="BCBA00"/>
    <a:srgbClr val="6EA200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3A50B-3A6A-4D50-A91B-DE55623B7F86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="" xmlns:p14="http://schemas.microsoft.com/office/powerpoint/2010/main" val="2722900019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880B0-40D7-427B-BEF3-1008ED28DAF6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="" xmlns:p14="http://schemas.microsoft.com/office/powerpoint/2010/main" val="3439724657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91FF9-6E1C-44F7-BDE9-667C4FC85C8E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="" xmlns:p14="http://schemas.microsoft.com/office/powerpoint/2010/main" val="2489164021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95915-9E8A-48C1-B3D9-A6F655F7CE00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="" xmlns:p14="http://schemas.microsoft.com/office/powerpoint/2010/main" val="2635441183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6E6AE-7251-4906-BE0E-DA73269148E3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="" xmlns:p14="http://schemas.microsoft.com/office/powerpoint/2010/main" val="1070747765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D015A-E29F-4678-9310-D228187C10A2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="" xmlns:p14="http://schemas.microsoft.com/office/powerpoint/2010/main" val="2825582046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1C026-D0BC-4330-B7A8-6A37AAD7E9E2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="" xmlns:p14="http://schemas.microsoft.com/office/powerpoint/2010/main" val="414732010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B8360-9727-40B2-B794-FDF49CF63EB3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="" xmlns:p14="http://schemas.microsoft.com/office/powerpoint/2010/main" val="3612396391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32124-300A-4829-9A13-E86506583FB3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="" xmlns:p14="http://schemas.microsoft.com/office/powerpoint/2010/main" val="2140071409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F6D9B-C2E4-423B-8691-57990F44421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="" xmlns:p14="http://schemas.microsoft.com/office/powerpoint/2010/main" val="1505974183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78F3C-688C-4554-8DD8-36C8A34130FE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="" xmlns:p14="http://schemas.microsoft.com/office/powerpoint/2010/main" val="4155502751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930F7-2D0A-46A7-BB72-4392E947C47B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="" xmlns:p14="http://schemas.microsoft.com/office/powerpoint/2010/main" val="2804299551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D50C2586-056F-4347-8215-C2740B70B52C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21494;&#20961;1\&#23431;&#23449;&#30340;&#36215;&#28304;\&#31532;&#19977;&#35762;%20%20&#22826;&#38451;&#31995;&#30340;&#20135;&#29983;&#19982;&#28040;&#20129;\&#35270;&#39057;\&#22826;&#38451;&#30340;&#35806;&#29983;(000000000-000211000).m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21494;&#20961;1\&#23431;&#23449;&#30340;&#36215;&#28304;\&#31532;&#19977;&#35762;%20%20&#22826;&#38451;&#31995;&#30340;&#20135;&#29983;&#19982;&#28040;&#20129;\&#35270;&#39057;\&#22826;&#38451;&#31995;&#30340;&#35806;&#29983;(000000000-000952000).mp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21494;&#20961;1\&#23431;&#23449;&#30340;&#36215;&#28304;\&#31532;&#19977;&#35762;%20%20&#22826;&#38451;&#31995;&#30340;&#20135;&#29983;&#19982;&#28040;&#20129;\&#35270;&#39057;\&#22826;&#38451;&#31995;&#30340;&#28040;&#20129;(000000000-000513000).mpg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2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5.xml"/><Relationship Id="rId4" Type="http://schemas.openxmlformats.org/officeDocument/2006/relationships/slide" Target="slide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5"/>
          <p:cNvSpPr>
            <a:spLocks noChangeArrowheads="1"/>
          </p:cNvSpPr>
          <p:nvPr/>
        </p:nvSpPr>
        <p:spPr bwMode="auto">
          <a:xfrm>
            <a:off x="3779838" y="1270000"/>
            <a:ext cx="4373562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6600" b="1">
                <a:solidFill>
                  <a:srgbClr val="CCCCFF"/>
                </a:solidFill>
                <a:ea typeface="华文彩云" pitchFamily="2" charset="-122"/>
              </a:rPr>
              <a:t>宇宙的起源</a:t>
            </a:r>
          </a:p>
        </p:txBody>
      </p:sp>
      <p:sp>
        <p:nvSpPr>
          <p:cNvPr id="2051" name="矩形 6"/>
          <p:cNvSpPr>
            <a:spLocks noChangeArrowheads="1"/>
          </p:cNvSpPr>
          <p:nvPr/>
        </p:nvSpPr>
        <p:spPr bwMode="auto">
          <a:xfrm>
            <a:off x="900113" y="3357563"/>
            <a:ext cx="7134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00FF00"/>
                </a:solidFill>
                <a:latin typeface="方正启体简体" pitchFamily="65" charset="-122"/>
                <a:ea typeface="方正启体简体" pitchFamily="65" charset="-122"/>
              </a:rPr>
              <a:t>第三讲   太阳系的产生与消亡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7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30175"/>
          </a:xfrm>
          <a:noFill/>
        </p:spPr>
        <p:txBody>
          <a:bodyPr>
            <a:spAutoFit/>
          </a:bodyPr>
          <a:lstStyle/>
          <a:p>
            <a:r>
              <a:rPr lang="zh-CN" altLang="en-US" sz="2800" b="1" smtClean="0">
                <a:solidFill>
                  <a:schemeClr val="bg1"/>
                </a:solidFill>
                <a:ea typeface="方正姚体" pitchFamily="2" charset="-122"/>
              </a:rPr>
              <a:t>造物柱星云</a:t>
            </a:r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>
            <a:off x="3635995" y="209550"/>
            <a:ext cx="20161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1" dirty="0">
                <a:latin typeface="+mn-ea"/>
                <a:ea typeface="+mn-ea"/>
              </a:rPr>
              <a:t>造物柱</a:t>
            </a:r>
          </a:p>
        </p:txBody>
      </p:sp>
      <p:pic>
        <p:nvPicPr>
          <p:cNvPr id="9221" name="Picture 6" descr="929f058b52d2fce8ffc640b48829711d_2345看图王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69950"/>
            <a:ext cx="7623175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3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7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8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1625" y="250825"/>
            <a:ext cx="8591550" cy="659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n-US" altLang="zh-CN" sz="2000" b="1" dirty="0" smtClean="0">
                <a:solidFill>
                  <a:schemeClr val="bg1"/>
                </a:solidFill>
                <a:latin typeface="方正细圆简体" pitchFamily="2" charset="-122"/>
                <a:ea typeface="方正细圆简体" pitchFamily="2" charset="-122"/>
              </a:rPr>
              <a:t>       </a:t>
            </a:r>
            <a:r>
              <a:rPr lang="en-US" altLang="zh-CN" sz="3200" b="1" dirty="0" smtClean="0">
                <a:latin typeface="+mn-ea"/>
                <a:ea typeface="+mn-ea"/>
              </a:rPr>
              <a:t>2004</a:t>
            </a:r>
            <a:r>
              <a:rPr lang="zh-CN" altLang="en-US" sz="3200" b="1" dirty="0" smtClean="0">
                <a:latin typeface="+mn-ea"/>
                <a:ea typeface="+mn-ea"/>
              </a:rPr>
              <a:t>年，美国宇航局发射了一架用来观察热量的红外望远镜：斯皮策太空望远镜，从而能够观测星云内部新恒星的形成。恒星的形成需要氢气、引力和时间，尘埃和气体在引力作用下聚集并不断挤压至很小的体积，温度升高，数十万年来星云的密度不断增大，形成了巨大的盘状旋涡，直径甚至超过了太阳系，而位于中心的气体，在引力的不断挤压下，形成了具有超高密度和温度的球体，随着压力不断增大，巨大的气柱从中心喷射而出，可见恒星的诞生有多么的激烈。引力的作用持续而强烈，气体和尘埃颗粒被不断吸入，并相互挤压，产生了</a:t>
            </a:r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内容占位符 2"/>
          <p:cNvSpPr>
            <a:spLocks noGrp="1"/>
          </p:cNvSpPr>
          <p:nvPr>
            <p:ph idx="1"/>
          </p:nvPr>
        </p:nvSpPr>
        <p:spPr>
          <a:xfrm>
            <a:off x="250825" y="260350"/>
            <a:ext cx="8569325" cy="640873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CN" altLang="en-US" b="1" dirty="0" smtClean="0"/>
              <a:t>越来越多的热量，突然间气体中的原子开始熔化，恒星开始燃烧。在未来的</a:t>
            </a:r>
            <a:r>
              <a:rPr lang="en-US" altLang="zh-CN" b="1" dirty="0" smtClean="0"/>
              <a:t>50</a:t>
            </a:r>
            <a:r>
              <a:rPr lang="zh-CN" altLang="en-US" b="1" dirty="0" smtClean="0"/>
              <a:t>万年的时间里，年轻的恒星将逐渐变小，并变得更亮、更热，核心区域的温度将达到</a:t>
            </a:r>
            <a:r>
              <a:rPr lang="en-US" altLang="zh-CN" b="1" dirty="0" smtClean="0"/>
              <a:t>1500</a:t>
            </a:r>
            <a:r>
              <a:rPr lang="zh-CN" altLang="en-US" b="1" dirty="0" smtClean="0"/>
              <a:t>万摄氏度，气体原子只有在惊人的高温下，才能发生聚变并释放出巨大的能量，一颗恒星就是这样诞生的，太阳就是这样诞生的。其余的尘埃和碎片形成了一个围绕恒星旋转的圆盘，这些就是未来行星、卫星、慧星以及小行星的萌芽。为此，让我们来看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了解宇宙是如何运行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关于太阳诞生的描述。</a:t>
            </a:r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CC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太阳的诞生(000000000-000211000)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6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10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81ff0b955fcb6b97219af6f0d80bf87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5" y="714375"/>
            <a:ext cx="38703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c6f3f9955ba0ad5f5e22779fb02977b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4210050" cy="376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图片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98900"/>
            <a:ext cx="40481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图片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850" y="3567113"/>
            <a:ext cx="399097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114800" y="2071688"/>
            <a:ext cx="457200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ea typeface="华文楷体" pitchFamily="2" charset="-122"/>
              </a:rPr>
              <a:t>太阳的结构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892675" y="809625"/>
            <a:ext cx="4572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ea typeface="华文楷体" pitchFamily="2" charset="-122"/>
              </a:rPr>
              <a:t>太阳黑子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760913" y="3963988"/>
            <a:ext cx="457200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ea typeface="华文楷体" pitchFamily="2" charset="-122"/>
              </a:rPr>
              <a:t>日珥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975100" y="5786438"/>
            <a:ext cx="457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ea typeface="华文楷体" pitchFamily="2" charset="-122"/>
              </a:rPr>
              <a:t>太阳风</a:t>
            </a:r>
          </a:p>
        </p:txBody>
      </p:sp>
      <p:sp>
        <p:nvSpPr>
          <p:cNvPr id="13322" name="动作按钮: 第一张 1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9625" y="0"/>
            <a:ext cx="714375" cy="714375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buFont typeface="Arial" charset="0"/>
              <a:buNone/>
            </a:pPr>
            <a:fld id="{5B0EB2B3-EE08-4DE4-9564-D52121D794C1}" type="slidenum">
              <a:rPr lang="en-US" altLang="zh-CN" smtClean="0"/>
              <a:pPr eaLnBrk="1" hangingPunct="1">
                <a:buFont typeface="Arial" charset="0"/>
                <a:buNone/>
              </a:pPr>
              <a:t>15</a:t>
            </a:fld>
            <a:endParaRPr lang="en-US" altLang="zh-CN" smtClean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975" y="836712"/>
            <a:ext cx="9144000" cy="58340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zh-CN" altLang="en-US" b="1" dirty="0" smtClean="0">
                <a:latin typeface="+mn-ea"/>
              </a:rPr>
              <a:t>      科学家已经知道太阳从何而来，却不知道行星是如何从构成圆盘的气体和尘埃中形成的。天文学家唐</a:t>
            </a:r>
            <a:r>
              <a:rPr lang="en-US" altLang="zh-CN" b="1" dirty="0" smtClean="0">
                <a:latin typeface="+mn-ea"/>
              </a:rPr>
              <a:t>·</a:t>
            </a:r>
            <a:r>
              <a:rPr lang="zh-CN" altLang="en-US" b="1" dirty="0" smtClean="0">
                <a:latin typeface="+mn-ea"/>
              </a:rPr>
              <a:t>佩蒂特在国际空间站上做实验时，无意中发现了宇宙尘埃形成行星的过程。他将盐、糖等其它东西放进袋子，其中一个袋子只放了咖啡粉，然后向袋子充气使其膨胀，袋子里的粒子立即聚成一团，形成了粉尘球。这是一个重大的发现，在太空零重力的条件下，尘埃粒子不会四散悬浮，而是会聚成一团，宇宙尘埃就是这样形成了行星。天文学家杰夫</a:t>
            </a:r>
            <a:r>
              <a:rPr lang="en-US" altLang="zh-CN" b="1" dirty="0" smtClean="0">
                <a:latin typeface="+mn-ea"/>
              </a:rPr>
              <a:t>·</a:t>
            </a:r>
            <a:r>
              <a:rPr lang="zh-CN" altLang="en-US" b="1" dirty="0" smtClean="0">
                <a:latin typeface="+mn-ea"/>
              </a:rPr>
              <a:t>马西教授描述道：“尘埃粒子会碰撞并粘连在一起，形成更大的尘埃团，接着形成岩块，最终会形成巨石。巨石</a:t>
            </a:r>
            <a:r>
              <a:rPr lang="zh-CN" altLang="en-US" b="1" dirty="0">
                <a:latin typeface="+mn-ea"/>
              </a:rPr>
              <a:t>越</a:t>
            </a:r>
            <a:endParaRPr lang="zh-CN" altLang="en-US" dirty="0" smtClean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200025" y="188913"/>
            <a:ext cx="4516438" cy="642937"/>
          </a:xfrm>
        </p:spPr>
        <p:txBody>
          <a:bodyPr/>
          <a:lstStyle/>
          <a:p>
            <a:pPr>
              <a:defRPr/>
            </a:pPr>
            <a:r>
              <a:rPr lang="en-US" altLang="zh-CN" b="1" dirty="0" smtClean="0">
                <a:solidFill>
                  <a:schemeClr val="tx1"/>
                </a:solidFill>
                <a:latin typeface="+mn-ea"/>
                <a:ea typeface="+mn-ea"/>
              </a:rPr>
              <a:t>3 </a:t>
            </a:r>
            <a:r>
              <a:rPr lang="zh-CN" altLang="en-US" b="1" dirty="0" smtClean="0">
                <a:solidFill>
                  <a:schemeClr val="tx1"/>
                </a:solidFill>
                <a:latin typeface="+mn-ea"/>
                <a:ea typeface="+mn-ea"/>
              </a:rPr>
              <a:t>太阳系的诞生</a:t>
            </a:r>
            <a:endParaRPr lang="zh-CN" altLang="en-US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4341" name="动作按钮: 第一张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9625" y="0"/>
            <a:ext cx="714375" cy="714375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3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7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8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950" y="404813"/>
            <a:ext cx="8928100" cy="64531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zh-CN" altLang="en-US" b="1" dirty="0" smtClean="0">
                <a:latin typeface="+mn-ea"/>
              </a:rPr>
              <a:t>大，</a:t>
            </a:r>
            <a:r>
              <a:rPr lang="zh-CN" altLang="en-US" b="1" dirty="0" smtClean="0"/>
              <a:t>引力就越强，它开始吞噬周边的一切，从而越长越大，巨石变得更大、更重，吞噬的岩块也越来越大，最后，有些巨石变成了行星。”这就是我们的太阳系</a:t>
            </a:r>
            <a:r>
              <a:rPr lang="en-US" altLang="zh-CN" b="1" dirty="0" smtClean="0">
                <a:latin typeface="+mn-ea"/>
              </a:rPr>
              <a:t>46</a:t>
            </a:r>
            <a:r>
              <a:rPr lang="zh-CN" altLang="en-US" b="1" dirty="0" smtClean="0">
                <a:latin typeface="+mn-ea"/>
              </a:rPr>
              <a:t>亿年前发生的一幕：</a:t>
            </a:r>
            <a:r>
              <a:rPr lang="zh-CN" altLang="en-US" b="1" dirty="0" smtClean="0"/>
              <a:t>在太阳形成以后不久，残存在太阳周围的一些气体和尘埃，形成了围绕太阳旋转的行星、诸多小行星和彗星等其他太阳系天体，其中包括了我们的地球和月亮，</a:t>
            </a:r>
            <a:r>
              <a:rPr lang="zh-CN" altLang="en-US" b="1" dirty="0" smtClean="0">
                <a:latin typeface="+mn-ea"/>
              </a:rPr>
              <a:t>当时大约有一百个年轻的行星，围绕着新太阳运行，碰撞不可避免。</a:t>
            </a:r>
            <a:endParaRPr lang="en-US" altLang="zh-CN" b="1" dirty="0" smtClean="0">
              <a:latin typeface="+mn-ea"/>
            </a:endParaRPr>
          </a:p>
          <a:p>
            <a:pPr marL="0" indent="0">
              <a:buFontTx/>
              <a:buNone/>
              <a:defRPr/>
            </a:pPr>
            <a:r>
              <a:rPr lang="zh-CN" altLang="en-US" b="1" dirty="0"/>
              <a:t> </a:t>
            </a:r>
            <a:r>
              <a:rPr lang="zh-CN" altLang="en-US" b="1" dirty="0" smtClean="0"/>
              <a:t>       所有</a:t>
            </a:r>
            <a:r>
              <a:rPr lang="zh-CN" altLang="en-US" b="1" dirty="0"/>
              <a:t>的太阳系在诞生之初都处于暴力状态，我们的太阳系也不例外。太阳系最初约有一百个小行星，那么，一百个小行星</a:t>
            </a:r>
            <a:r>
              <a:rPr lang="zh-CN" altLang="en-US" b="1" dirty="0" smtClean="0"/>
              <a:t>是</a:t>
            </a:r>
            <a:r>
              <a:rPr lang="zh-CN" altLang="en-US" b="1" dirty="0"/>
              <a:t>如何发展成为</a:t>
            </a:r>
            <a:r>
              <a:rPr lang="zh-CN" altLang="en-US" b="1" dirty="0" smtClean="0"/>
              <a:t>今</a:t>
            </a:r>
            <a:endParaRPr lang="zh-CN" altLang="en-US" b="1" dirty="0">
              <a:latin typeface="+mn-ea"/>
            </a:endParaRPr>
          </a:p>
        </p:txBody>
      </p:sp>
      <p:sp>
        <p:nvSpPr>
          <p:cNvPr id="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6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内容占位符 2"/>
          <p:cNvSpPr>
            <a:spLocks noGrp="1"/>
          </p:cNvSpPr>
          <p:nvPr>
            <p:ph idx="1"/>
          </p:nvPr>
        </p:nvSpPr>
        <p:spPr>
          <a:xfrm>
            <a:off x="158179" y="188913"/>
            <a:ext cx="8950325" cy="63357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CN" altLang="en-US" b="1" dirty="0" smtClean="0"/>
              <a:t>天的八大行星的呢？天文学家通过研究其它太阳系的进化，找到了答案：所有的太阳系在形成之前，都要经历碰撞的过程，这就是它们形成方式。新生的太阳系中交通拥挤，大大小小的物体穿梭往来，难免会发生碰撞，一些行星会变得巨大，碰撞也更为剧烈。行星相互撞击，个头越大，越容易幸存，其它行星则难免粉身碎骨。某个庞然大物撞击了早期的水星，将水星的外壳撞落，只剩下铁质的内核；一个行星大小的物体猛烈撞击地球，虽非正面撞击，但将地球的部分外壳撞入太空，地球周围的碎片， 最终聚集在一起形成了月球。这场撞击 宇宙中持续了五亿年之久，我们现在看到的火星、地球、水星和金星，都是内</a:t>
            </a:r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buFont typeface="Arial" charset="0"/>
              <a:buNone/>
            </a:pPr>
            <a:fld id="{A2DB2660-BDB1-4816-B8B9-152C1FD8C373}" type="slidenum">
              <a:rPr lang="en-US" altLang="zh-CN" smtClean="0"/>
              <a:pPr eaLnBrk="1" hangingPunct="1">
                <a:buFont typeface="Arial" charset="0"/>
                <a:buNone/>
              </a:pPr>
              <a:t>18</a:t>
            </a:fld>
            <a:endParaRPr lang="en-US" altLang="zh-CN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2630"/>
            <a:ext cx="9036050" cy="64087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zh-CN" altLang="en-US" b="1" dirty="0" smtClean="0"/>
              <a:t>   太阳系行星的幸存者，一些幼年行星的碎片，形成了小行星带，如同一个岩石废料堆积场，行星间的大多数冲撞，都发生在内太阳系；但是外行星中的天王星也受到了侧面撞击。外行星主要由气体构成，大多数都逃脱了内太阳系的混乱撞击，在气体巨星木星和土星之外，是天王星和海王星，天王星和海王星之外是柯伊伯带，柯伊伯带由围绕轨道运行的冰封岩石和矮行星组成，曾经的第九大行星冥王星实际上是柯伊伯带天体。冥王星实际上是一颗矮行星，是</a:t>
            </a:r>
            <a:r>
              <a:rPr lang="en-US" altLang="zh-CN" b="1" dirty="0" smtClean="0">
                <a:latin typeface="+mn-ea"/>
              </a:rPr>
              <a:t>50</a:t>
            </a:r>
            <a:r>
              <a:rPr lang="zh-CN" altLang="en-US" b="1" dirty="0" smtClean="0">
                <a:latin typeface="+mn-ea"/>
              </a:rPr>
              <a:t>亿公里之外绕太阳运行的众多行星之一，那里有数百万这样的行星。</a:t>
            </a:r>
            <a:r>
              <a:rPr lang="zh-CN" altLang="en-US" b="1" dirty="0" smtClean="0"/>
              <a:t>柯伊伯带处于太阳</a:t>
            </a:r>
            <a:endParaRPr lang="zh-CN" altLang="zh-CN" dirty="0" smtClean="0"/>
          </a:p>
        </p:txBody>
      </p:sp>
      <p:sp>
        <p:nvSpPr>
          <p:cNvPr id="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6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buFont typeface="Arial" charset="0"/>
              <a:buNone/>
            </a:pPr>
            <a:fld id="{5B40A177-CD15-4B0B-8464-6DFAD63A04F0}" type="slidenum">
              <a:rPr lang="en-US" altLang="zh-CN" smtClean="0"/>
              <a:pPr eaLnBrk="1" hangingPunct="1">
                <a:buFont typeface="Arial" charset="0"/>
                <a:buNone/>
              </a:pPr>
              <a:t>19</a:t>
            </a:fld>
            <a:endParaRPr lang="en-US" altLang="zh-CN" smtClean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8643938" cy="5500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/>
              <a:buNone/>
              <a:defRPr/>
            </a:pPr>
            <a:r>
              <a:rPr lang="zh-CN" altLang="en-US" b="1" dirty="0" smtClean="0"/>
              <a:t>   影响力的边缘，那里温度极低，光线极暗，但是柯伊伯带并不是太阳系的边界，更远处还有一个由数万亿冰封物质构成的外壳：奥尔特云。奥尔特云非常遥远，从太阳发出的光需要走一整年才能到达那里。从寒冷的边缘到炙热的中心恒星，我们的太阳系看上去似乎很稳定，一切都井然有序。</a:t>
            </a:r>
            <a:r>
              <a:rPr lang="zh-CN" altLang="en-US" b="1" dirty="0" smtClean="0">
                <a:latin typeface="+mn-ea"/>
              </a:rPr>
              <a:t>为此，让我们来看</a:t>
            </a:r>
            <a:r>
              <a:rPr lang="en-US" altLang="zh-CN" b="1" u="sng" dirty="0" smtClean="0">
                <a:solidFill>
                  <a:srgbClr val="FF0000"/>
                </a:solidFill>
                <a:latin typeface="+mn-ea"/>
              </a:rPr>
              <a:t>《</a:t>
            </a:r>
            <a:r>
              <a:rPr lang="zh-CN" altLang="en-US" b="1" u="sng" dirty="0" smtClean="0">
                <a:solidFill>
                  <a:srgbClr val="FF0000"/>
                </a:solidFill>
                <a:latin typeface="+mn-ea"/>
              </a:rPr>
              <a:t>了解宇宙是如何运行</a:t>
            </a:r>
            <a:r>
              <a:rPr lang="en-US" altLang="zh-CN" b="1" u="sng" dirty="0" smtClean="0">
                <a:solidFill>
                  <a:srgbClr val="FF0000"/>
                </a:solidFill>
                <a:latin typeface="+mn-ea"/>
              </a:rPr>
              <a:t>》</a:t>
            </a:r>
            <a:r>
              <a:rPr lang="zh-CN" altLang="en-US" b="1" u="sng" dirty="0" smtClean="0">
                <a:solidFill>
                  <a:srgbClr val="FF0000"/>
                </a:solidFill>
                <a:latin typeface="+mn-ea"/>
              </a:rPr>
              <a:t>关于太阳系诞生的描述</a:t>
            </a:r>
            <a:r>
              <a:rPr lang="zh-CN" altLang="en-US" b="1" dirty="0" smtClean="0">
                <a:latin typeface="+mn-ea"/>
              </a:rPr>
              <a:t>。</a:t>
            </a:r>
            <a:endParaRPr lang="zh-CN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zh-CN" altLang="en-US" sz="2800" dirty="0" smtClean="0">
              <a:latin typeface="+mn-ea"/>
            </a:endParaRPr>
          </a:p>
        </p:txBody>
      </p:sp>
      <p:sp>
        <p:nvSpPr>
          <p:cNvPr id="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6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42910" y="285728"/>
            <a:ext cx="7893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b="1" dirty="0" smtClean="0">
                <a:latin typeface="+mn-ea"/>
                <a:ea typeface="+mn-ea"/>
              </a:rPr>
              <a:t>太阳系由哪些天体组成</a:t>
            </a:r>
            <a:r>
              <a:rPr lang="zh-CN" sz="3200" b="1" dirty="0" smtClean="0">
                <a:latin typeface="+mn-ea"/>
                <a:ea typeface="+mn-ea"/>
              </a:rPr>
              <a:t>？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42910" y="857232"/>
            <a:ext cx="7794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b="1" dirty="0" smtClean="0">
                <a:latin typeface="+mn-ea"/>
              </a:rPr>
              <a:t>最初形成的太阳系又是怎样的</a:t>
            </a:r>
            <a:r>
              <a:rPr lang="zh-CN" sz="3200" b="1" dirty="0" smtClean="0">
                <a:latin typeface="+mn-ea"/>
                <a:ea typeface="+mn-ea"/>
              </a:rPr>
              <a:t>？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42910" y="2786058"/>
            <a:ext cx="5299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b="1" dirty="0" smtClean="0">
                <a:latin typeface="+mn-ea"/>
                <a:ea typeface="+mn-ea"/>
              </a:rPr>
              <a:t>太阳系</a:t>
            </a:r>
            <a:r>
              <a:rPr lang="zh-CN" sz="3200" b="1" dirty="0" smtClean="0">
                <a:latin typeface="+mn-ea"/>
                <a:ea typeface="+mn-ea"/>
              </a:rPr>
              <a:t>有着怎样的未来？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14348" y="3786190"/>
            <a:ext cx="69484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b="1" dirty="0" smtClean="0">
                <a:latin typeface="+mn-ea"/>
                <a:ea typeface="+mn-ea"/>
              </a:rPr>
              <a:t>现在我们将揭开这些问题的答案！</a:t>
            </a:r>
          </a:p>
          <a:p>
            <a:pPr eaLnBrk="1" hangingPunct="1">
              <a:defRPr/>
            </a:pPr>
            <a:endParaRPr lang="en-US" altLang="zh-CN" b="1" dirty="0" smtClean="0">
              <a:latin typeface="宋体" pitchFamily="2" charset="-122"/>
            </a:endParaRPr>
          </a:p>
        </p:txBody>
      </p:sp>
      <p:sp>
        <p:nvSpPr>
          <p:cNvPr id="9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10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11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642910" y="1500174"/>
            <a:ext cx="6443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b="1" dirty="0" smtClean="0">
                <a:latin typeface="+mn-ea"/>
                <a:ea typeface="+mn-ea"/>
              </a:rPr>
              <a:t>太阳系中的行星是怎样形成的</a:t>
            </a:r>
            <a:r>
              <a:rPr lang="zh-CN" sz="3200" b="1" dirty="0" smtClean="0">
                <a:latin typeface="+mn-ea"/>
                <a:ea typeface="+mn-ea"/>
              </a:rPr>
              <a:t>？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642910" y="2000240"/>
            <a:ext cx="74295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b="1" dirty="0" smtClean="0">
                <a:latin typeface="+mn-ea"/>
                <a:ea typeface="+mn-ea"/>
              </a:rPr>
              <a:t>当太阳消亡时，行星还存在吗</a:t>
            </a:r>
            <a:r>
              <a:rPr lang="zh-CN" sz="3200" b="1" dirty="0" smtClean="0">
                <a:latin typeface="+mn-ea"/>
                <a:ea typeface="+mn-ea"/>
              </a:rPr>
              <a:t>？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ldLvl="0" autoUpdateAnimBg="0"/>
      <p:bldP spid="4099" grpId="1" bldLvl="0" autoUpdateAnimBg="0"/>
      <p:bldP spid="4099" grpId="2" bldLvl="0" autoUpdateAnimBg="0"/>
      <p:bldP spid="4099" grpId="3" bldLvl="0" autoUpdateAnimBg="0"/>
      <p:bldP spid="4099" grpId="4"/>
      <p:bldP spid="4100" grpId="0" bldLvl="0" autoUpdateAnimBg="0"/>
      <p:bldP spid="4100" grpId="1" bldLvl="0" autoUpdateAnimBg="0"/>
      <p:bldP spid="4100" grpId="2" bldLvl="0" autoUpdateAnimBg="0"/>
      <p:bldP spid="4100" grpId="3" bldLvl="0" autoUpdateAnimBg="0"/>
      <p:bldP spid="4101" grpId="0" bldLvl="0" autoUpdateAnimBg="0"/>
      <p:bldP spid="4101" grpId="1" bldLvl="0" autoUpdateAnimBg="0"/>
      <p:bldP spid="4101" grpId="2" bldLvl="0" autoUpdateAnimBg="0"/>
      <p:bldP spid="4101" grpId="3" bldLvl="0" autoUpdateAnimBg="0"/>
      <p:bldP spid="4101" grpId="4"/>
      <p:bldP spid="4103" grpId="0" bldLvl="0" autoUpdateAnimBg="0"/>
      <p:bldP spid="4103" grpId="1" bldLvl="0" autoUpdateAnimBg="0"/>
      <p:bldP spid="4103" grpId="2" bldLvl="0" autoUpdateAnimBg="0"/>
      <p:bldP spid="4103" grpId="3" bldLvl="0" autoUpdateAnimBg="0"/>
      <p:bldP spid="4103" grpId="4" bldLvl="0" autoUpdateAnimBg="0"/>
      <p:bldP spid="12" grpId="0" bldLvl="0" autoUpdateAnimBg="0"/>
      <p:bldP spid="12" grpId="1" bldLvl="0" autoUpdateAnimBg="0"/>
      <p:bldP spid="12" grpId="2" bldLvl="0" autoUpdateAnimBg="0"/>
      <p:bldP spid="12" grpId="3" bldLvl="0" autoUpdateAnimBg="0"/>
      <p:bldP spid="12" grpId="4"/>
      <p:bldP spid="14" grpId="0" bldLvl="0" autoUpdateAnimBg="0"/>
      <p:bldP spid="14" grpId="1" bldLvl="0" autoUpdateAnimBg="0"/>
      <p:bldP spid="14" grpId="2" bldLvl="0" autoUpdateAnimBg="0"/>
      <p:bldP spid="14" grpId="3" bldLvl="0" autoUpdateAnimBg="0"/>
      <p:bldP spid="14" grpId="4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CC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太阳系的诞生(000000000-000952000)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9698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200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buFont typeface="Arial" charset="0"/>
              <a:buNone/>
            </a:pPr>
            <a:fld id="{3944344C-9B5F-4D0C-84C7-D50312D3CFA1}" type="slidenum">
              <a:rPr lang="en-US" altLang="zh-CN" smtClean="0"/>
              <a:pPr eaLnBrk="1" hangingPunct="1">
                <a:buFont typeface="Arial" charset="0"/>
                <a:buNone/>
              </a:pPr>
              <a:t>21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4392613" cy="8572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latin typeface="+mn-ea"/>
                <a:ea typeface="+mn-ea"/>
              </a:rPr>
              <a:t>4 </a:t>
            </a:r>
            <a:r>
              <a:rPr lang="zh-CN" altLang="en-US" b="1" dirty="0" smtClean="0">
                <a:solidFill>
                  <a:schemeClr val="tx1"/>
                </a:solidFill>
                <a:latin typeface="+mn-ea"/>
                <a:ea typeface="+mn-ea"/>
              </a:rPr>
              <a:t>太阳系的消亡</a:t>
            </a:r>
            <a:endParaRPr lang="zh-CN" altLang="zh-CN" b="1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975" y="908050"/>
            <a:ext cx="9217025" cy="594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/>
              <a:buNone/>
              <a:defRPr/>
            </a:pPr>
            <a:r>
              <a:rPr lang="zh-CN" altLang="en-US" sz="2800" b="1" dirty="0">
                <a:latin typeface="+mn-ea"/>
              </a:rPr>
              <a:t> </a:t>
            </a:r>
            <a:r>
              <a:rPr lang="zh-CN" altLang="en-US" sz="2800" b="1" dirty="0" smtClean="0">
                <a:latin typeface="+mn-ea"/>
              </a:rPr>
              <a:t>      </a:t>
            </a:r>
            <a:r>
              <a:rPr lang="zh-CN" altLang="en-US" b="1" dirty="0" smtClean="0">
                <a:latin typeface="+mn-ea"/>
              </a:rPr>
              <a:t>太阳是大自然的创造，既有生，也有灭，但那是再过</a:t>
            </a:r>
            <a:r>
              <a:rPr lang="en-US" altLang="zh-CN" b="1" dirty="0" smtClean="0">
                <a:latin typeface="+mn-ea"/>
              </a:rPr>
              <a:t>50</a:t>
            </a:r>
            <a:r>
              <a:rPr lang="zh-CN" altLang="en-US" b="1" dirty="0" smtClean="0">
                <a:latin typeface="+mn-ea"/>
              </a:rPr>
              <a:t>多亿年以后的事。太阳的寿命约有</a:t>
            </a:r>
            <a:r>
              <a:rPr lang="en-US" altLang="zh-CN" b="1" dirty="0" smtClean="0">
                <a:latin typeface="+mn-ea"/>
              </a:rPr>
              <a:t>100</a:t>
            </a:r>
            <a:r>
              <a:rPr lang="zh-CN" altLang="en-US" b="1" dirty="0" smtClean="0">
                <a:latin typeface="+mn-ea"/>
              </a:rPr>
              <a:t>亿年，现在正是它的“壮年”时期。太阳通过热核聚变，靠燃烧集中于它核心处的大量氢气而发光，太阳的内核每秒都会消耗六亿多吨氢燃料。就这样再燃烧</a:t>
            </a:r>
            <a:r>
              <a:rPr lang="en-US" altLang="zh-CN" b="1" dirty="0" smtClean="0">
                <a:latin typeface="+mn-ea"/>
              </a:rPr>
              <a:t>50</a:t>
            </a:r>
            <a:r>
              <a:rPr lang="zh-CN" altLang="en-US" b="1" dirty="0" smtClean="0">
                <a:latin typeface="+mn-ea"/>
              </a:rPr>
              <a:t>亿年以后，太阳将耗尽它的氢气储备，太阳</a:t>
            </a:r>
            <a:r>
              <a:rPr lang="zh-CN" altLang="en-US" b="1" dirty="0" smtClean="0"/>
              <a:t>核心部分的氢完全转变成氦后，产生能量的过程就停了下来，于是辐射压力下降，</a:t>
            </a:r>
            <a:r>
              <a:rPr lang="zh-CN" altLang="en-US" b="1" dirty="0" smtClean="0">
                <a:latin typeface="+mn-ea"/>
              </a:rPr>
              <a:t>太阳</a:t>
            </a:r>
            <a:r>
              <a:rPr lang="zh-CN" altLang="en-US" b="1" dirty="0" smtClean="0"/>
              <a:t>的核心部分在引力作用下猛烈收缩。收缩产生的巨大热量使</a:t>
            </a:r>
            <a:r>
              <a:rPr lang="zh-CN" altLang="en-US" b="1" dirty="0" smtClean="0">
                <a:latin typeface="+mn-ea"/>
              </a:rPr>
              <a:t>太阳</a:t>
            </a:r>
            <a:r>
              <a:rPr lang="zh-CN" altLang="en-US" b="1" dirty="0" smtClean="0"/>
              <a:t>内部的温度再次急剧升高，直到引发</a:t>
            </a:r>
            <a:r>
              <a:rPr lang="en-US" altLang="zh-CN" b="1" dirty="0" smtClean="0">
                <a:latin typeface="+mn-ea"/>
              </a:rPr>
              <a:t>3</a:t>
            </a:r>
            <a:r>
              <a:rPr lang="zh-CN" altLang="en-US" b="1" dirty="0" smtClean="0">
                <a:latin typeface="+mn-ea"/>
              </a:rPr>
              <a:t>个氦核聚变成</a:t>
            </a:r>
            <a:r>
              <a:rPr lang="en-US" altLang="zh-CN" b="1" dirty="0" smtClean="0">
                <a:latin typeface="+mn-ea"/>
              </a:rPr>
              <a:t>1</a:t>
            </a:r>
            <a:r>
              <a:rPr lang="zh-CN" altLang="en-US" b="1" dirty="0" smtClean="0">
                <a:latin typeface="+mn-ea"/>
              </a:rPr>
              <a:t>个碳核的热核反应，形成新一轮核反应。氦核聚变成碳核的热核反应告终后，最后产生巨大辐射压力，自太阳内部往外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zh-CN" altLang="en-US" dirty="0" smtClean="0"/>
          </a:p>
        </p:txBody>
      </p:sp>
      <p:sp>
        <p:nvSpPr>
          <p:cNvPr id="20485" name="动作按钮: 第一张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9625" y="0"/>
            <a:ext cx="714375" cy="714375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3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7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8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buFont typeface="Arial" charset="0"/>
              <a:buNone/>
            </a:pPr>
            <a:fld id="{9FE016F3-72A6-4720-9DA6-B9ADAE7E4DFD}" type="slidenum">
              <a:rPr lang="en-US" altLang="zh-CN" smtClean="0"/>
              <a:pPr eaLnBrk="1" hangingPunct="1">
                <a:buFont typeface="Arial" charset="0"/>
                <a:buNone/>
              </a:pPr>
              <a:t>22</a:t>
            </a:fld>
            <a:endParaRPr lang="en-US" altLang="zh-CN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9050" y="260350"/>
            <a:ext cx="9124950" cy="65976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zh-CN" altLang="en-US" b="1" dirty="0">
                <a:latin typeface="+mn-ea"/>
              </a:rPr>
              <a:t>传递，</a:t>
            </a:r>
            <a:r>
              <a:rPr lang="zh-CN" altLang="en-US" b="1" dirty="0" smtClean="0">
                <a:latin typeface="+mn-ea"/>
              </a:rPr>
              <a:t>并将太阳的外层物质迅速推向外围空间，形成红巨星</a:t>
            </a:r>
            <a:r>
              <a:rPr lang="zh-CN" altLang="en-US" b="1" dirty="0" smtClean="0"/>
              <a:t>。太阳现在的直径为</a:t>
            </a:r>
            <a:r>
              <a:rPr lang="en-US" altLang="zh-CN" b="1" dirty="0" smtClean="0">
                <a:latin typeface="宋体" pitchFamily="2" charset="-122"/>
              </a:rPr>
              <a:t>140</a:t>
            </a:r>
            <a:r>
              <a:rPr lang="zh-CN" altLang="en-US" b="1" smtClean="0">
                <a:latin typeface="宋体" pitchFamily="2" charset="-122"/>
              </a:rPr>
              <a:t>万公里， 随着它的持续膨胀，将接近二亿公里，</a:t>
            </a:r>
            <a:r>
              <a:rPr lang="zh-CN" altLang="en-US" b="1" smtClean="0"/>
              <a:t>然而</a:t>
            </a:r>
            <a:r>
              <a:rPr lang="zh-CN" altLang="en-US" b="1" dirty="0" smtClean="0"/>
              <a:t>这颗红巨星也在自我毁灭，它的内核变得极不稳定，处境十分危险，此时的太阳正在由内而外自我毁灭，从内核涌出的能量冲破太阳的表层，这些能量波将会剥离太阳的外层，太阳也将完成</a:t>
            </a:r>
            <a:r>
              <a:rPr lang="zh-CN" altLang="en-US" b="1" dirty="0" smtClean="0">
                <a:latin typeface="+mn-ea"/>
              </a:rPr>
              <a:t>把靠它最近的行星如水星、金星吞噬掉，地球也会被 </a:t>
            </a:r>
            <a:r>
              <a:rPr lang="en-US" altLang="zh-CN" b="1" dirty="0" smtClean="0">
                <a:latin typeface="+mn-ea"/>
              </a:rPr>
              <a:t>“</a:t>
            </a:r>
            <a:r>
              <a:rPr lang="zh-CN" altLang="en-US" b="1" dirty="0" smtClean="0">
                <a:latin typeface="+mn-ea"/>
              </a:rPr>
              <a:t>烤焦</a:t>
            </a:r>
            <a:r>
              <a:rPr lang="en-US" altLang="zh-CN" b="1" dirty="0" smtClean="0">
                <a:latin typeface="+mn-ea"/>
              </a:rPr>
              <a:t>”</a:t>
            </a:r>
            <a:r>
              <a:rPr lang="zh-CN" altLang="en-US" b="1" dirty="0" smtClean="0">
                <a:latin typeface="+mn-ea"/>
              </a:rPr>
              <a:t>。</a:t>
            </a:r>
            <a:r>
              <a:rPr lang="zh-CN" altLang="en-US" b="1" dirty="0" smtClean="0"/>
              <a:t>地球上的温度将达到数千摄氏度，海水将会沸腾，山峰也将熔化，膨胀的太阳会将地球完全吞没</a:t>
            </a:r>
            <a:r>
              <a:rPr lang="zh-CN" altLang="en-US" b="1" dirty="0" smtClean="0">
                <a:latin typeface="+mn-ea"/>
              </a:rPr>
              <a:t>，生命将无法继续生存</a:t>
            </a:r>
            <a:r>
              <a:rPr lang="zh-CN" altLang="en-US" b="1" dirty="0" smtClean="0"/>
              <a:t>。</a:t>
            </a:r>
            <a:r>
              <a:rPr lang="zh-CN" altLang="en-US" b="1" dirty="0" smtClean="0">
                <a:latin typeface="+mn-ea"/>
              </a:rPr>
              <a:t>随着时间的推移，太阳会越来越快地耗尽它的全部核能燃料，步入风烛残年，它将变成一颗与地球大小相当的</a:t>
            </a:r>
            <a:r>
              <a:rPr lang="zh-CN" altLang="en-US" b="1" dirty="0">
                <a:latin typeface="+mn-ea"/>
              </a:rPr>
              <a:t>白</a:t>
            </a:r>
          </a:p>
        </p:txBody>
      </p:sp>
      <p:sp>
        <p:nvSpPr>
          <p:cNvPr id="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7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5620" y="188913"/>
            <a:ext cx="8928100" cy="6553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zh-CN" altLang="en-US" b="1" dirty="0" smtClean="0">
                <a:latin typeface="+mn-ea"/>
              </a:rPr>
              <a:t>  矮星</a:t>
            </a:r>
            <a:r>
              <a:rPr lang="zh-CN" altLang="en-US" b="1" dirty="0">
                <a:latin typeface="+mn-ea"/>
              </a:rPr>
              <a:t>，密度约为地球的</a:t>
            </a:r>
            <a:r>
              <a:rPr lang="en-US" altLang="zh-CN" b="1" dirty="0">
                <a:latin typeface="+mn-ea"/>
              </a:rPr>
              <a:t>100</a:t>
            </a:r>
            <a:r>
              <a:rPr lang="zh-CN" altLang="en-US" b="1" dirty="0">
                <a:latin typeface="+mn-ea"/>
              </a:rPr>
              <a:t>万倍，但它要</a:t>
            </a:r>
            <a:r>
              <a:rPr lang="zh-CN" altLang="en-US" b="1" dirty="0" smtClean="0">
                <a:latin typeface="+mn-ea"/>
              </a:rPr>
              <a:t>经历数百万年</a:t>
            </a:r>
            <a:r>
              <a:rPr lang="zh-CN" altLang="en-US" b="1" dirty="0">
                <a:latin typeface="+mn-ea"/>
              </a:rPr>
              <a:t>甚至</a:t>
            </a:r>
            <a:r>
              <a:rPr lang="zh-CN" altLang="en-US" b="1" dirty="0" smtClean="0">
                <a:latin typeface="+mn-ea"/>
              </a:rPr>
              <a:t>数十亿年才能冷却下来。天文学家们相信在白矮星的中心，存在着一颗硕大的纯碳晶体，也就是一块直径约为数千公里的钻石。最后，太阳将成为一个无光无热的</a:t>
            </a:r>
            <a:r>
              <a:rPr lang="en-US" altLang="zh-CN" b="1" dirty="0" smtClean="0">
                <a:latin typeface="+mn-ea"/>
              </a:rPr>
              <a:t>“</a:t>
            </a:r>
            <a:r>
              <a:rPr lang="zh-CN" altLang="en-US" b="1" dirty="0" smtClean="0">
                <a:latin typeface="+mn-ea"/>
              </a:rPr>
              <a:t>褐矮星</a:t>
            </a:r>
            <a:r>
              <a:rPr lang="en-US" altLang="zh-CN" b="1" dirty="0" smtClean="0">
                <a:latin typeface="+mn-ea"/>
              </a:rPr>
              <a:t>”</a:t>
            </a:r>
            <a:r>
              <a:rPr lang="zh-CN" altLang="en-US" b="1" dirty="0" smtClean="0">
                <a:latin typeface="+mn-ea"/>
              </a:rPr>
              <a:t>，消逝在茫茫的宇宙深处，结束它辉煌而平凡的一生。尽管对于我们的太阳系来说，这是</a:t>
            </a:r>
            <a:r>
              <a:rPr lang="en-US" altLang="zh-CN" b="1" dirty="0" smtClean="0">
                <a:latin typeface="+mn-ea"/>
              </a:rPr>
              <a:t>50</a:t>
            </a:r>
            <a:r>
              <a:rPr lang="zh-CN" altLang="en-US" b="1" dirty="0" smtClean="0">
                <a:latin typeface="+mn-ea"/>
              </a:rPr>
              <a:t>亿年后才会发生的事情，但宇宙中的许多星系，也许早已经历了这样的过程。当太阳消亡之时，地球早已经不复存在，那么人类怎么办呢？其实这完全不必担心。人类的文明史不过才</a:t>
            </a:r>
            <a:r>
              <a:rPr lang="en-US" altLang="zh-CN" b="1" dirty="0" smtClean="0">
                <a:latin typeface="+mn-ea"/>
              </a:rPr>
              <a:t>5000</a:t>
            </a:r>
            <a:r>
              <a:rPr lang="zh-CN" altLang="en-US" b="1" dirty="0" smtClean="0">
                <a:latin typeface="+mn-ea"/>
              </a:rPr>
              <a:t>年左右，科学技术水平已经发达到了现在这个地步。 </a:t>
            </a:r>
            <a:r>
              <a:rPr lang="en-US" altLang="zh-CN" b="1" dirty="0" smtClean="0">
                <a:latin typeface="+mn-ea"/>
              </a:rPr>
              <a:t>50</a:t>
            </a:r>
            <a:r>
              <a:rPr lang="zh-CN" altLang="en-US" b="1" dirty="0" smtClean="0">
                <a:latin typeface="+mn-ea"/>
              </a:rPr>
              <a:t>亿年是</a:t>
            </a:r>
            <a:r>
              <a:rPr lang="en-US" altLang="zh-CN" b="1" dirty="0" smtClean="0">
                <a:latin typeface="+mn-ea"/>
              </a:rPr>
              <a:t>5000</a:t>
            </a:r>
            <a:r>
              <a:rPr lang="zh-CN" altLang="en-US" b="1" dirty="0" smtClean="0">
                <a:latin typeface="+mn-ea"/>
              </a:rPr>
              <a:t>年的</a:t>
            </a:r>
            <a:r>
              <a:rPr lang="en-US" altLang="zh-CN" b="1" dirty="0" smtClean="0">
                <a:latin typeface="+mn-ea"/>
              </a:rPr>
              <a:t>100</a:t>
            </a:r>
            <a:r>
              <a:rPr lang="zh-CN" altLang="en-US" b="1" dirty="0" smtClean="0">
                <a:latin typeface="+mn-ea"/>
              </a:rPr>
              <a:t>万倍，谁能想象那时的人类科学技术水平会发展到</a:t>
            </a:r>
            <a:r>
              <a:rPr lang="zh-CN" altLang="en-US" b="1" dirty="0" smtClean="0"/>
              <a:t>何种程度呢？也许到那时，进化了的人类通过</a:t>
            </a:r>
            <a:r>
              <a:rPr lang="zh-CN" altLang="en-US" b="1" dirty="0"/>
              <a:t>星</a:t>
            </a:r>
            <a:endParaRPr lang="zh-CN" altLang="en-US" dirty="0" smtClean="0"/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695" y="188913"/>
            <a:ext cx="8893175" cy="6553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zh-CN" altLang="en-US" b="1" dirty="0" smtClean="0">
                <a:latin typeface="+mn-ea"/>
              </a:rPr>
              <a:t>  际</a:t>
            </a:r>
            <a:r>
              <a:rPr lang="zh-CN" altLang="en-US" b="1" dirty="0">
                <a:latin typeface="+mn-ea"/>
              </a:rPr>
              <a:t>航行，业已在遥远的银河系的另一处建起了自己美好的新家园。谁又能说这是不可能的事呢</a:t>
            </a:r>
            <a:r>
              <a:rPr lang="zh-CN" altLang="en-US" b="1" dirty="0" smtClean="0">
                <a:latin typeface="+mn-ea"/>
              </a:rPr>
              <a:t>？  </a:t>
            </a:r>
            <a:endParaRPr lang="en-US" altLang="zh-CN" b="1" dirty="0" smtClean="0">
              <a:latin typeface="+mn-ea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b="1" dirty="0">
                <a:latin typeface="+mn-ea"/>
              </a:rPr>
              <a:t> </a:t>
            </a:r>
            <a:r>
              <a:rPr lang="en-US" altLang="zh-CN" b="1" dirty="0" smtClean="0">
                <a:latin typeface="+mn-ea"/>
              </a:rPr>
              <a:t>     </a:t>
            </a:r>
            <a:r>
              <a:rPr lang="zh-CN" altLang="en-US" b="1" dirty="0" smtClean="0">
                <a:latin typeface="+mn-ea"/>
              </a:rPr>
              <a:t>最初的太阳系十分混乱，随着时间的推移，一切逐渐安静下来，变得更加稳定，然而这只是暂时的假象，太阳系里的任一颗行星，随时都有毁灭的危险。在银河系中有形形色色的太阳系，与我们这个太阳系相比，大多数看上去都很奇特，有些行星轨道混乱，有些行星相互撞击，还有些行星会冲入自己的母恒星。我们的太阳系很幸运，行星之间距离适当，轨道几乎都是圆形，使整个体系井然有序，不至于分崩离析、支离破碎。行星在安全稳定的轨道上运行，但是数十亿颗彗星和小行星则不然，</a:t>
            </a:r>
            <a:r>
              <a:rPr lang="zh-CN" altLang="en-US" b="1" dirty="0">
                <a:latin typeface="+mn-ea"/>
              </a:rPr>
              <a:t>许</a:t>
            </a:r>
            <a:endParaRPr lang="zh-CN" altLang="en-US" b="1" dirty="0" smtClean="0">
              <a:latin typeface="+mn-ea"/>
            </a:endParaRPr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内容占位符 5"/>
          <p:cNvSpPr>
            <a:spLocks noGrp="1"/>
          </p:cNvSpPr>
          <p:nvPr>
            <p:ph idx="1"/>
          </p:nvPr>
        </p:nvSpPr>
        <p:spPr>
          <a:xfrm>
            <a:off x="179512" y="188913"/>
            <a:ext cx="8893175" cy="6553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zh-CN" altLang="en-US" b="1" dirty="0" smtClean="0">
                <a:latin typeface="+mn-ea"/>
              </a:rPr>
              <a:t>多不速之客会闯入内太阳系。</a:t>
            </a:r>
            <a:r>
              <a:rPr lang="en-US" altLang="zh-CN" b="1" dirty="0" smtClean="0">
                <a:latin typeface="+mn-ea"/>
              </a:rPr>
              <a:t>6500</a:t>
            </a:r>
            <a:r>
              <a:rPr lang="zh-CN" altLang="en-US" b="1" dirty="0" smtClean="0">
                <a:latin typeface="+mn-ea"/>
              </a:rPr>
              <a:t>万年前，一颗巨大的小行星闯入地球，落到了离墨西哥海岸不远的地方，它的飞行速度高达每小时</a:t>
            </a:r>
            <a:r>
              <a:rPr lang="en-US" altLang="zh-CN" b="1" dirty="0" smtClean="0">
                <a:latin typeface="+mn-ea"/>
              </a:rPr>
              <a:t>7.2</a:t>
            </a:r>
            <a:r>
              <a:rPr lang="zh-CN" altLang="en-US" b="1" dirty="0" smtClean="0">
                <a:latin typeface="+mn-ea"/>
              </a:rPr>
              <a:t>万公里，撞击所产生的能量超过了</a:t>
            </a:r>
            <a:r>
              <a:rPr lang="en-US" altLang="zh-CN" b="1" dirty="0" smtClean="0">
                <a:latin typeface="+mn-ea"/>
              </a:rPr>
              <a:t>50</a:t>
            </a:r>
            <a:r>
              <a:rPr lang="zh-CN" altLang="en-US" b="1" dirty="0" smtClean="0">
                <a:latin typeface="+mn-ea"/>
              </a:rPr>
              <a:t>亿颗广岛原子弹的威力，地球上</a:t>
            </a:r>
            <a:r>
              <a:rPr lang="en-US" altLang="zh-CN" b="1" dirty="0" smtClean="0">
                <a:latin typeface="+mn-ea"/>
              </a:rPr>
              <a:t>70</a:t>
            </a:r>
            <a:r>
              <a:rPr lang="zh-CN" altLang="en-US" b="1" dirty="0" smtClean="0">
                <a:latin typeface="+mn-ea"/>
              </a:rPr>
              <a:t>％的生命毁于一旦，如果这</a:t>
            </a:r>
            <a:r>
              <a:rPr lang="zh-CN" altLang="en-US" b="1" dirty="0" smtClean="0"/>
              <a:t>样的撞击一再重演，地球上的一切生命都将不复存在，但地球有一个巨型保镖：木星，木星的巨大引力保护地球免遭小行星和彗星的冲击。我们离太阳足够近，因而拥有了液态水，同时我们离太阳又足够远，以至于水不会蒸发消失，这样的安排对生命来说恰到好处。我们的太阳系现在看似稳定，但实际上它正在慢慢瓦解：在未来，行星彼此间的引力，将逐渐打乱它们的轨道，也许两个</a:t>
            </a:r>
            <a:endParaRPr lang="zh-CN" altLang="en-US" dirty="0" smtClean="0"/>
          </a:p>
        </p:txBody>
      </p:sp>
      <p:sp>
        <p:nvSpPr>
          <p:cNvPr id="3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5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buFont typeface="Arial" charset="0"/>
              <a:buNone/>
            </a:pPr>
            <a:fld id="{3ABAD362-25E6-44CB-B496-AD22E9C8AEA8}" type="slidenum">
              <a:rPr lang="en-US" altLang="zh-CN" smtClean="0"/>
              <a:pPr eaLnBrk="1" hangingPunct="1">
                <a:buFont typeface="Arial" charset="0"/>
                <a:buNone/>
              </a:pPr>
              <a:t>26</a:t>
            </a:fld>
            <a:endParaRPr lang="en-US" altLang="zh-CN" smtClean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569647" cy="63373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zh-CN" altLang="en-US" sz="2800" b="1" dirty="0" smtClean="0"/>
              <a:t>   </a:t>
            </a:r>
            <a:r>
              <a:rPr lang="zh-CN" altLang="en-US" b="1" dirty="0" smtClean="0"/>
              <a:t>行星</a:t>
            </a:r>
            <a:r>
              <a:rPr lang="zh-CN" altLang="en-US" b="1" dirty="0"/>
              <a:t>会相互靠近，当这一幕发生时，这两个行星，就象在跳相互交错的杜西杜舞步，其中一个或者两个有可能被弹出太阳系，火星也许被抛出太阳系，水星也许会撞入地球，太阳系的诞生和消亡都伴随着大量的碰撞或毁灭性的爆炸。这些</a:t>
            </a:r>
            <a:r>
              <a:rPr lang="zh-CN" altLang="en-US" b="1" dirty="0" smtClean="0"/>
              <a:t>都是数十亿年以后的事，但在太阳系的有生之年，这些都是一定会发生的。</a:t>
            </a:r>
            <a:r>
              <a:rPr lang="zh-CN" altLang="en-US" b="1" dirty="0" smtClean="0">
                <a:latin typeface="+mn-ea"/>
              </a:rPr>
              <a:t>为此，让我们来看</a:t>
            </a:r>
            <a:r>
              <a:rPr lang="en-US" altLang="zh-CN" b="1" u="sng" dirty="0" smtClean="0">
                <a:solidFill>
                  <a:srgbClr val="FF0000"/>
                </a:solidFill>
                <a:latin typeface="+mn-ea"/>
              </a:rPr>
              <a:t>《</a:t>
            </a:r>
            <a:r>
              <a:rPr lang="zh-CN" altLang="en-US" b="1" u="sng" dirty="0" smtClean="0">
                <a:solidFill>
                  <a:srgbClr val="FF0000"/>
                </a:solidFill>
                <a:latin typeface="+mn-ea"/>
              </a:rPr>
              <a:t>了解宇宙是如何运行</a:t>
            </a:r>
            <a:r>
              <a:rPr lang="en-US" altLang="zh-CN" b="1" u="sng" dirty="0" smtClean="0">
                <a:solidFill>
                  <a:srgbClr val="FF0000"/>
                </a:solidFill>
                <a:latin typeface="+mn-ea"/>
              </a:rPr>
              <a:t>》</a:t>
            </a:r>
            <a:r>
              <a:rPr lang="zh-CN" altLang="en-US" b="1" u="sng" dirty="0" smtClean="0">
                <a:solidFill>
                  <a:srgbClr val="FF0000"/>
                </a:solidFill>
                <a:latin typeface="+mn-ea"/>
              </a:rPr>
              <a:t>关于太阳系消亡的描述</a:t>
            </a:r>
            <a:r>
              <a:rPr lang="zh-CN" altLang="en-US" b="1" dirty="0" smtClean="0">
                <a:latin typeface="+mn-ea"/>
              </a:rPr>
              <a:t>。</a:t>
            </a:r>
            <a:endParaRPr lang="en-US" altLang="zh-CN" b="1" dirty="0" smtClean="0">
              <a:latin typeface="+mn-ea"/>
            </a:endParaRPr>
          </a:p>
          <a:p>
            <a:pPr eaLnBrk="1" hangingPunct="1">
              <a:buFont typeface="Wingdings 2"/>
              <a:buNone/>
              <a:defRPr/>
            </a:pPr>
            <a:r>
              <a:rPr lang="en-US" altLang="zh-CN" sz="2800" b="1" dirty="0" smtClean="0">
                <a:latin typeface="+mn-ea"/>
              </a:rPr>
              <a:t>      </a:t>
            </a:r>
            <a:endParaRPr lang="en-US" altLang="zh-CN" sz="2800" b="1" dirty="0" smtClean="0"/>
          </a:p>
          <a:p>
            <a:pPr eaLnBrk="1" hangingPunct="1">
              <a:buFontTx/>
              <a:buNone/>
              <a:defRPr/>
            </a:pPr>
            <a:endParaRPr lang="zh-CN" altLang="en-US" sz="2800" b="1" dirty="0" smtClean="0"/>
          </a:p>
        </p:txBody>
      </p:sp>
      <p:sp>
        <p:nvSpPr>
          <p:cNvPr id="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6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CC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太阳系的消亡(000000000-000513000)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360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30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buFont typeface="Arial" charset="0"/>
              <a:buNone/>
            </a:pPr>
            <a:fld id="{B5E3E894-E32F-4F1D-A24E-338CC23EB5A9}" type="slidenum">
              <a:rPr lang="en-US" altLang="zh-CN" smtClean="0"/>
              <a:pPr eaLnBrk="1" hangingPunct="1">
                <a:buFont typeface="Arial" charset="0"/>
                <a:buNone/>
              </a:pPr>
              <a:t>28</a:t>
            </a:fld>
            <a:endParaRPr lang="en-US" altLang="zh-CN" smtClean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643937" cy="5357812"/>
          </a:xfrm>
        </p:spPr>
        <p:txBody>
          <a:bodyPr/>
          <a:lstStyle/>
          <a:p>
            <a:pPr eaLnBrk="1" hangingPunct="1">
              <a:buFont typeface="Wingdings 2"/>
              <a:buNone/>
              <a:defRPr/>
            </a:pPr>
            <a:r>
              <a:rPr lang="zh-CN" altLang="en-US" sz="2800" b="1" dirty="0" smtClean="0">
                <a:latin typeface="+mn-ea"/>
              </a:rPr>
              <a:t>      </a:t>
            </a:r>
            <a:r>
              <a:rPr lang="zh-CN" altLang="en-US" b="1" dirty="0" smtClean="0">
                <a:latin typeface="+mn-ea"/>
              </a:rPr>
              <a:t>我们的太阳系是我们所知的唯一有生命存在的星系，随着对其它太阳系的探索，我们将会发现我们并非独一无二，每周都有新的太阳系被发现，或许假以时日，我们就能发现在浩瀚的宇宙中，人类并不孤单。</a:t>
            </a:r>
            <a:endParaRPr lang="zh-CN" altLang="en-US" dirty="0" smtClean="0"/>
          </a:p>
          <a:p>
            <a:pPr eaLnBrk="1" hangingPunct="1">
              <a:buFontTx/>
              <a:buNone/>
              <a:defRPr/>
            </a:pPr>
            <a:endParaRPr lang="en-US" altLang="zh-CN" sz="2800" b="1" dirty="0" smtClean="0"/>
          </a:p>
          <a:p>
            <a:pPr eaLnBrk="1" hangingPunct="1">
              <a:buFontTx/>
              <a:buNone/>
              <a:defRPr/>
            </a:pPr>
            <a:endParaRPr lang="zh-CN" altLang="en-US" sz="2800" b="1" dirty="0" smtClean="0"/>
          </a:p>
        </p:txBody>
      </p:sp>
      <p:sp>
        <p:nvSpPr>
          <p:cNvPr id="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6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82d8eba05702378503a0fa5d9467924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9725"/>
            <a:ext cx="66897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56325" y="3576638"/>
            <a:ext cx="3025775" cy="5762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sz="2000" b="1" smtClean="0">
                <a:ea typeface="华文楷体" pitchFamily="2" charset="-122"/>
              </a:rPr>
              <a:t>流星体落到地面成为陨石</a:t>
            </a:r>
          </a:p>
        </p:txBody>
      </p:sp>
      <p:pic>
        <p:nvPicPr>
          <p:cNvPr id="18436" name="Picture 4" descr="872422cd4d3d54073c57a2330b269b8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0"/>
            <a:ext cx="2940050" cy="35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835525" y="39688"/>
            <a:ext cx="457200" cy="252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ea typeface="华文楷体" pitchFamily="2" charset="-122"/>
              </a:rPr>
              <a:t>一颗小行星的闯入</a:t>
            </a:r>
          </a:p>
        </p:txBody>
      </p:sp>
      <p:pic>
        <p:nvPicPr>
          <p:cNvPr id="18438" name="Picture 6" descr="f221c4223a8cbc2d7809caacfd720e8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990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607175" y="4608513"/>
            <a:ext cx="487363" cy="242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ea typeface="华文楷体" pitchFamily="2" charset="-122"/>
              </a:rPr>
              <a:t>恐 龙 灭 绝</a:t>
            </a:r>
          </a:p>
        </p:txBody>
      </p:sp>
      <p:sp>
        <p:nvSpPr>
          <p:cNvPr id="8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5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9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10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7" grpId="0"/>
      <p:bldP spid="184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hlinkClick r:id="rId2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44229" y="344488"/>
            <a:ext cx="5181600" cy="1358900"/>
          </a:xfrm>
          <a:prstGeom prst="rect">
            <a:avLst/>
          </a:prstGeom>
          <a:solidFill>
            <a:srgbClr val="4F81BD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5" name="Rectangle 3">
            <a:hlinkClick r:id="rId2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82688" y="233363"/>
            <a:ext cx="51816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zh-CN" altLang="en-US" sz="4800" dirty="0">
                <a:solidFill>
                  <a:srgbClr val="FFFFFF"/>
                </a:solidFill>
                <a:latin typeface="宋体" pitchFamily="2" charset="-122"/>
                <a:sym typeface="宋体" pitchFamily="2" charset="-122"/>
              </a:rPr>
              <a:t>太阳系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297238" y="1912938"/>
            <a:ext cx="5183187" cy="1357312"/>
          </a:xfrm>
          <a:prstGeom prst="rect">
            <a:avLst/>
          </a:prstGeom>
          <a:solidFill>
            <a:schemeClr val="bg1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3297238" y="1912938"/>
            <a:ext cx="5183187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zh-CN" altLang="en-US" sz="6000">
                <a:solidFill>
                  <a:srgbClr val="FFFFFF"/>
                </a:solidFill>
                <a:latin typeface="宋体" pitchFamily="2" charset="-122"/>
                <a:sym typeface="宋体" pitchFamily="2" charset="-122"/>
              </a:rPr>
              <a:t>文本</a:t>
            </a:r>
            <a:endParaRPr lang="zh-CN" altLang="en-US"/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746125" y="1912938"/>
            <a:ext cx="2319338" cy="1357312"/>
          </a:xfrm>
          <a:prstGeom prst="rect">
            <a:avLst/>
          </a:prstGeom>
          <a:solidFill>
            <a:schemeClr val="bg1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9" name="Rectangle 9">
            <a:hlinkClick r:id="rId3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42642" y="1911350"/>
            <a:ext cx="5183187" cy="1358900"/>
          </a:xfrm>
          <a:prstGeom prst="rect">
            <a:avLst/>
          </a:prstGeom>
          <a:solidFill>
            <a:srgbClr val="4F81BD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80" name="Rectangle 10">
            <a:hlinkClick r:id="rId3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81100" y="1911350"/>
            <a:ext cx="5183188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zh-CN" altLang="en-US" sz="4800" dirty="0">
                <a:solidFill>
                  <a:srgbClr val="FFFFFF"/>
                </a:solidFill>
                <a:latin typeface="宋体" pitchFamily="2" charset="-122"/>
                <a:sym typeface="宋体" pitchFamily="2" charset="-122"/>
              </a:rPr>
              <a:t>太阳的诞生</a:t>
            </a:r>
            <a:endParaRPr lang="zh-CN" altLang="en-US" sz="4800" dirty="0"/>
          </a:p>
        </p:txBody>
      </p:sp>
      <p:sp>
        <p:nvSpPr>
          <p:cNvPr id="3081" name="Rectangle 12">
            <a:hlinkClick r:id="rId4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62188" y="3500438"/>
            <a:ext cx="5183187" cy="1360487"/>
          </a:xfrm>
          <a:prstGeom prst="rect">
            <a:avLst/>
          </a:prstGeom>
          <a:solidFill>
            <a:srgbClr val="4F81BD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82" name="Rectangle 13">
            <a:hlinkClick r:id="rId5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44229" y="3498850"/>
            <a:ext cx="5183188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zh-CN" altLang="en-US" sz="4800">
                <a:solidFill>
                  <a:schemeClr val="bg1"/>
                </a:solidFill>
              </a:rPr>
              <a:t>太阳系的诞生</a:t>
            </a:r>
          </a:p>
        </p:txBody>
      </p:sp>
      <p:sp>
        <p:nvSpPr>
          <p:cNvPr id="3083" name="Rectangle 15">
            <a:hlinkClick r:id="rId6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62188" y="5084763"/>
            <a:ext cx="5183188" cy="1358900"/>
          </a:xfrm>
          <a:prstGeom prst="rect">
            <a:avLst/>
          </a:prstGeom>
          <a:solidFill>
            <a:srgbClr val="4F81BD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84" name="Rectangle 16">
            <a:hlinkClick r:id="rId7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28367" y="5084763"/>
            <a:ext cx="5183187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228600" rIns="228600" bIns="228600" anchor="ctr"/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zh-CN" altLang="en-US" sz="4800">
                <a:solidFill>
                  <a:srgbClr val="FFFFFF"/>
                </a:solidFill>
                <a:latin typeface="宋体" pitchFamily="2" charset="-122"/>
                <a:sym typeface="宋体" pitchFamily="2" charset="-122"/>
              </a:rPr>
              <a:t>太阳系的消亡</a:t>
            </a:r>
          </a:p>
        </p:txBody>
      </p:sp>
      <p:sp>
        <p:nvSpPr>
          <p:cNvPr id="3085" name="Text Box 19"/>
          <p:cNvSpPr txBox="1">
            <a:spLocks noChangeArrowheads="1"/>
          </p:cNvSpPr>
          <p:nvPr/>
        </p:nvSpPr>
        <p:spPr bwMode="auto">
          <a:xfrm>
            <a:off x="1331640" y="5302250"/>
            <a:ext cx="923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5400">
                <a:solidFill>
                  <a:schemeClr val="bg1"/>
                </a:solidFill>
                <a:sym typeface="宋体" pitchFamily="2" charset="-122"/>
              </a:rPr>
              <a:t>Ⅳ</a:t>
            </a:r>
          </a:p>
        </p:txBody>
      </p:sp>
      <p:sp>
        <p:nvSpPr>
          <p:cNvPr id="1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1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16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99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 rot="1080000">
            <a:off x="2139950" y="2514174"/>
            <a:ext cx="53117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方正启体简体" pitchFamily="65" charset="-122"/>
              </a:rPr>
              <a:t>谢谢！</a:t>
            </a:r>
            <a:endParaRPr lang="zh-CN" altLang="en-US" sz="10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方正启体简体" pitchFamily="65" charset="-12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3850" y="166688"/>
            <a:ext cx="8496300" cy="63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4400" b="1" dirty="0" smtClean="0">
                <a:latin typeface="+mn-ea"/>
                <a:ea typeface="+mn-ea"/>
              </a:rPr>
              <a:t>1 太阳系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b="1" dirty="0" smtClean="0">
                <a:latin typeface="宋体" pitchFamily="2" charset="-122"/>
              </a:rPr>
              <a:t>   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3200" b="1" dirty="0" smtClean="0">
                <a:latin typeface="+mn-ea"/>
                <a:ea typeface="+mn-ea"/>
              </a:rPr>
              <a:t>    太阳系是由太阳、</a:t>
            </a:r>
            <a:r>
              <a:rPr lang="en-US" altLang="zh-CN" sz="3200" b="1" dirty="0" smtClean="0">
                <a:latin typeface="+mn-ea"/>
                <a:ea typeface="+mn-ea"/>
              </a:rPr>
              <a:t>8</a:t>
            </a:r>
            <a:r>
              <a:rPr lang="zh-CN" altLang="en-US" sz="3200" b="1" dirty="0" smtClean="0">
                <a:latin typeface="+mn-ea"/>
                <a:ea typeface="+mn-ea"/>
              </a:rPr>
              <a:t>颗大行星、三百多颗卫星、无数的小行星、彗星以及柯伊伯带和奥尔特云组成的，行星和卫星绕着太阳运转。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3200" b="1" dirty="0" smtClean="0">
                <a:latin typeface="+mn-ea"/>
                <a:ea typeface="+mn-ea"/>
              </a:rPr>
              <a:t>    行星由太阳起往外的顺序是：水星、金星、地球、火星、木星、土星、天王星和海王星。离太阳较近的水星、金星、地球及火星称为类地行星（内行星）。</a:t>
            </a:r>
            <a:r>
              <a:rPr lang="zh-CN" altLang="en-US" sz="3200" b="1" dirty="0" smtClean="0"/>
              <a:t>宇宙飞船对它们都进行了</a:t>
            </a:r>
            <a:endParaRPr lang="zh-CN" altLang="en-US" sz="3200" b="1" dirty="0" smtClean="0">
              <a:latin typeface="+mn-ea"/>
              <a:ea typeface="+mn-ea"/>
            </a:endParaRPr>
          </a:p>
        </p:txBody>
      </p:sp>
      <p:sp>
        <p:nvSpPr>
          <p:cNvPr id="4099" name="动作按钮: 第一张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9625" y="0"/>
            <a:ext cx="714375" cy="714375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3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6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333375"/>
            <a:ext cx="8569325" cy="61912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zh-CN" altLang="en-US" b="1" dirty="0" smtClean="0">
                <a:latin typeface="+mn-ea"/>
              </a:rPr>
              <a:t>探测，还曾在火星与金星上着陆，获得了重要成果。离太阳较远的木星、土星、天王星、海王星称为类木行星。宇宙飞船也都对它们进行了探测，但未曾着陆。</a:t>
            </a:r>
          </a:p>
          <a:p>
            <a:pPr marL="0" indent="0">
              <a:buFontTx/>
              <a:buNone/>
              <a:defRPr/>
            </a:pPr>
            <a:r>
              <a:rPr lang="zh-CN" altLang="en-US" b="1" dirty="0" smtClean="0">
                <a:latin typeface="+mn-ea"/>
              </a:rPr>
              <a:t>    天文学家杰夫</a:t>
            </a:r>
            <a:r>
              <a:rPr lang="en-US" altLang="zh-CN" b="1" dirty="0" smtClean="0">
                <a:latin typeface="+mn-ea"/>
              </a:rPr>
              <a:t>·</a:t>
            </a:r>
            <a:r>
              <a:rPr lang="zh-CN" altLang="en-US" b="1" dirty="0" smtClean="0">
                <a:latin typeface="+mn-ea"/>
              </a:rPr>
              <a:t>马西教授：“不可思议的是，银河系包含约两千亿颗恒星，其中许多恒星都拥有自己的行星系，拥有八大行星的太阳系，并非独一无二，宇宙中还有数十亿其它的行星系存在”。</a:t>
            </a:r>
            <a:endParaRPr lang="zh-CN" altLang="en-US" b="1" dirty="0">
              <a:latin typeface="+mn-ea"/>
            </a:endParaRPr>
          </a:p>
        </p:txBody>
      </p:sp>
      <p:sp>
        <p:nvSpPr>
          <p:cNvPr id="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2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6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zh-CN" sz="4000" smtClean="0"/>
              <a:t/>
            </a:r>
            <a:br>
              <a:rPr lang="zh-CN" altLang="zh-CN" sz="4000" smtClean="0"/>
            </a:br>
            <a:endParaRPr lang="zh-CN" altLang="zh-CN" sz="4000" smtClean="0"/>
          </a:p>
        </p:txBody>
      </p:sp>
      <p:graphicFrame>
        <p:nvGraphicFramePr>
          <p:cNvPr id="7171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2783113989"/>
              </p:ext>
            </p:extLst>
          </p:nvPr>
        </p:nvGraphicFramePr>
        <p:xfrm>
          <a:off x="350838" y="1025525"/>
          <a:ext cx="8335962" cy="4491061"/>
        </p:xfrm>
        <a:graphic>
          <a:graphicData uri="http://schemas.openxmlformats.org/drawingml/2006/table">
            <a:tbl>
              <a:tblPr/>
              <a:tblGrid>
                <a:gridCol w="936625"/>
                <a:gridCol w="674687"/>
                <a:gridCol w="796925"/>
                <a:gridCol w="741363"/>
                <a:gridCol w="754062"/>
                <a:gridCol w="960438"/>
                <a:gridCol w="838200"/>
                <a:gridCol w="882650"/>
                <a:gridCol w="831850"/>
                <a:gridCol w="919162"/>
              </a:tblGrid>
              <a:tr h="403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　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水星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金星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地球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火星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木星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土星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天王星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海王星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太阳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距 离 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百万千米 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)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58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108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150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228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778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1427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2870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4497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-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公 转 周 期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0.24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年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0.62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年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年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1.88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年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11.86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年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29.5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年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84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年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164.9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年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-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自 转 周 期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59(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日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)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243(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日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)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23.9(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时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)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24.6(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时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)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9.9(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时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)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10.4(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时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)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10.8( 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时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)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16(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时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)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27(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日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)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赤 道 直 径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4880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千米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12104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千米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12756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千米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6787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千米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142800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千米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120000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千米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51800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千米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49500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千米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1390000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千米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质          量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0.055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0.815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0.108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317.8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95.2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14.4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17.2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332830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平 均 密 度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5.44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5.2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5.52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3.93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1.3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0.69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1.28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1.64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1.434</a:t>
                      </a: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61" name="Rectangle 3"/>
          <p:cNvSpPr>
            <a:spLocks noGrp="1" noChangeArrowheads="1"/>
          </p:cNvSpPr>
          <p:nvPr/>
        </p:nvSpPr>
        <p:spPr bwMode="auto">
          <a:xfrm>
            <a:off x="285750" y="355600"/>
            <a:ext cx="82296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sz="2800" b="1" dirty="0"/>
              <a:t>太阳系主要天体特征 </a:t>
            </a:r>
          </a:p>
        </p:txBody>
      </p:sp>
      <p:sp>
        <p:nvSpPr>
          <p:cNvPr id="7262" name="Rectangle 1534"/>
          <p:cNvSpPr>
            <a:spLocks noChangeArrowheads="1"/>
          </p:cNvSpPr>
          <p:nvPr/>
        </p:nvSpPr>
        <p:spPr bwMode="auto">
          <a:xfrm>
            <a:off x="357188" y="5618491"/>
            <a:ext cx="2919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latin typeface="宋体" pitchFamily="2" charset="-122"/>
              </a:rPr>
              <a:t>以地球的质量为</a:t>
            </a:r>
            <a:r>
              <a:rPr lang="en-US" altLang="zh-CN" sz="2800" b="1" dirty="0">
                <a:latin typeface="宋体" pitchFamily="2" charset="-122"/>
              </a:rPr>
              <a:t>1</a:t>
            </a:r>
          </a:p>
        </p:txBody>
      </p:sp>
      <p:sp>
        <p:nvSpPr>
          <p:cNvPr id="7263" name="Rectangle 1535"/>
          <p:cNvSpPr>
            <a:spLocks noChangeArrowheads="1"/>
          </p:cNvSpPr>
          <p:nvPr/>
        </p:nvSpPr>
        <p:spPr bwMode="auto">
          <a:xfrm>
            <a:off x="357188" y="6191250"/>
            <a:ext cx="4152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 b="1" dirty="0">
                <a:latin typeface="宋体" pitchFamily="2" charset="-122"/>
              </a:rPr>
              <a:t>密度的单位：</a:t>
            </a:r>
            <a:r>
              <a:rPr lang="en-US" altLang="zh-CN" sz="2800" b="1" dirty="0">
                <a:latin typeface="宋体" pitchFamily="2" charset="-122"/>
              </a:rPr>
              <a:t>1</a:t>
            </a:r>
            <a:r>
              <a:rPr lang="zh-CN" altLang="en-US" sz="2800" b="1" dirty="0">
                <a:latin typeface="宋体" pitchFamily="2" charset="-122"/>
              </a:rPr>
              <a:t>吨</a:t>
            </a:r>
            <a:r>
              <a:rPr lang="en-US" altLang="zh-CN" sz="2800" b="1" dirty="0">
                <a:latin typeface="宋体" pitchFamily="2" charset="-122"/>
              </a:rPr>
              <a:t>/</a:t>
            </a:r>
            <a:r>
              <a:rPr lang="zh-CN" altLang="en-US" sz="2800" b="1" dirty="0">
                <a:latin typeface="宋体" pitchFamily="2" charset="-122"/>
              </a:rPr>
              <a:t>立方米</a:t>
            </a:r>
          </a:p>
        </p:txBody>
      </p:sp>
      <p:sp>
        <p:nvSpPr>
          <p:cNvPr id="6240" name="动作按钮: 第一张 9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9625" y="0"/>
            <a:ext cx="714375" cy="714375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3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9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10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7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1" grpId="0" build="p" autoUpdateAnimBg="0"/>
      <p:bldP spid="7262" grpId="0" autoUpdateAnimBg="0"/>
      <p:bldP spid="726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25438" y="66675"/>
            <a:ext cx="8548687" cy="672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4400" b="1" dirty="0" smtClean="0">
                <a:latin typeface="+mn-ea"/>
                <a:ea typeface="+mn-ea"/>
              </a:rPr>
              <a:t>2 太阳的诞生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zh-CN" altLang="en-US" sz="2000" b="1" dirty="0" smtClean="0">
                <a:latin typeface="+mn-ea"/>
                <a:ea typeface="+mn-ea"/>
              </a:rPr>
              <a:t>    </a:t>
            </a:r>
            <a:r>
              <a:rPr lang="zh-CN" altLang="en-US" sz="3200" b="1" dirty="0" smtClean="0">
                <a:latin typeface="+mn-ea"/>
                <a:ea typeface="+mn-ea"/>
              </a:rPr>
              <a:t>宇宙中有许多太阳系，也许每个太阳系都自成一派，但是它们都有一个共同点：那就是每个太阳系最初都只是一个恒星。首先恒星在充满气体和尘埃的被称为星云的云层中诞生。</a:t>
            </a:r>
            <a:r>
              <a:rPr lang="zh-CN" altLang="en-US" sz="3200" b="1" dirty="0" smtClean="0">
                <a:latin typeface="方正细圆简体" pitchFamily="2" charset="-122"/>
                <a:ea typeface="方正细圆简体" pitchFamily="2" charset="-122"/>
              </a:rPr>
              <a:t>每</a:t>
            </a:r>
            <a:r>
              <a:rPr lang="zh-CN" altLang="en-US" sz="3200" b="1" dirty="0">
                <a:latin typeface="方正细圆简体" pitchFamily="2" charset="-122"/>
                <a:ea typeface="方正细圆简体" pitchFamily="2" charset="-122"/>
              </a:rPr>
              <a:t>一个星云都是恒星的摇蓝，其中孕育着数百万颗恒星。恒星形成的过程并不出现在星云最灿烂、闪耀的地方，而是那些较暗的区域，在这些区域中存在密集的气体和尘埃。普通望远镜无法观测到尘埃内部的景像。所以我们无法看到恒星诞生的过程，也无法在第一时间观察到刚刚诞生的恒星。</a:t>
            </a:r>
            <a:endParaRPr lang="zh-CN" altLang="en-US" sz="3200" b="1" dirty="0" smtClean="0">
              <a:latin typeface="+mn-ea"/>
              <a:ea typeface="+mn-ea"/>
            </a:endParaRPr>
          </a:p>
        </p:txBody>
      </p:sp>
      <p:sp>
        <p:nvSpPr>
          <p:cNvPr id="7171" name="动作按钮: 第一张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9625" y="50800"/>
            <a:ext cx="714375" cy="714375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3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6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5" descr="1f392ea44db07b074267b6c83dd3f351_2345看图王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106" y="644351"/>
            <a:ext cx="6780262" cy="611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5"/>
          <p:cNvSpPr>
            <a:spLocks noChangeArrowheads="1"/>
          </p:cNvSpPr>
          <p:nvPr/>
        </p:nvSpPr>
        <p:spPr bwMode="auto">
          <a:xfrm>
            <a:off x="3440981" y="39688"/>
            <a:ext cx="26431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b="1" dirty="0">
                <a:latin typeface="+mn-ea"/>
                <a:ea typeface="+mn-ea"/>
              </a:rPr>
              <a:t>鹰状星云</a:t>
            </a:r>
          </a:p>
        </p:txBody>
      </p:sp>
      <p:sp>
        <p:nvSpPr>
          <p:cNvPr id="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58175" y="6629400"/>
            <a:ext cx="885825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solidFill>
                  <a:srgbClr val="010000"/>
                </a:solidFill>
                <a:latin typeface="Times New Roman" pitchFamily="18" charset="0"/>
                <a:hlinkClick r:id="rId3" action="ppaction://hlinksldjump"/>
              </a:rPr>
              <a:t>返回目录</a:t>
            </a:r>
            <a:endParaRPr kumimoji="1" lang="zh-CN" alt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96175" y="6629400"/>
            <a:ext cx="6858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下一页</a:t>
            </a:r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7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57975" y="6629400"/>
            <a:ext cx="762000" cy="228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kumimoji="1" lang="zh-CN" altLang="en-US" sz="1400">
                <a:latin typeface="Times New Roman" pitchFamily="18" charset="0"/>
              </a:rPr>
              <a:t>上一页</a:t>
            </a:r>
            <a:endParaRPr kumimoji="1"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</TotalTime>
  <Pages>0</Pages>
  <Words>2794</Words>
  <Characters>0</Characters>
  <Application>Microsoft Office PowerPoint</Application>
  <DocSecurity>0</DocSecurity>
  <PresentationFormat>全屏显示(4:3)</PresentationFormat>
  <Lines>0</Lines>
  <Paragraphs>202</Paragraphs>
  <Slides>30</Slides>
  <Notes>0</Notes>
  <HiddenSlides>0</HiddenSlides>
  <MMClips>3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1" baseType="lpstr">
      <vt:lpstr>默认设计模板</vt:lpstr>
      <vt:lpstr>幻灯片 1</vt:lpstr>
      <vt:lpstr>幻灯片 2</vt:lpstr>
      <vt:lpstr>幻灯片 3</vt:lpstr>
      <vt:lpstr>幻灯片 4</vt:lpstr>
      <vt:lpstr>幻灯片 5</vt:lpstr>
      <vt:lpstr>幻灯片 6</vt:lpstr>
      <vt:lpstr> </vt:lpstr>
      <vt:lpstr>幻灯片 8</vt:lpstr>
      <vt:lpstr>幻灯片 9</vt:lpstr>
      <vt:lpstr>造物柱星云</vt:lpstr>
      <vt:lpstr>幻灯片 11</vt:lpstr>
      <vt:lpstr>幻灯片 12</vt:lpstr>
      <vt:lpstr>幻灯片 13</vt:lpstr>
      <vt:lpstr>幻灯片 14</vt:lpstr>
      <vt:lpstr>3 太阳系的诞生</vt:lpstr>
      <vt:lpstr>幻灯片 16</vt:lpstr>
      <vt:lpstr>幻灯片 17</vt:lpstr>
      <vt:lpstr>幻灯片 18</vt:lpstr>
      <vt:lpstr>幻灯片 19</vt:lpstr>
      <vt:lpstr>幻灯片 20</vt:lpstr>
      <vt:lpstr>4 太阳系的消亡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</vt:vector>
  </TitlesOfParts>
  <Manager/>
  <Company/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subject/>
  <dc:creator>Administrator</dc:creator>
  <cp:keywords/>
  <dc:description/>
  <cp:lastModifiedBy>win7</cp:lastModifiedBy>
  <cp:revision>27</cp:revision>
  <dcterms:created xsi:type="dcterms:W3CDTF">2012-06-06T01:30:27Z</dcterms:created>
  <dcterms:modified xsi:type="dcterms:W3CDTF">2014-04-01T01:22:26Z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2052-9.1.0.4489</vt:lpwstr>
  </property>
</Properties>
</file>